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857EEA-F1A9-4BD2-8D4A-B1AC60852194}"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57EEA-F1A9-4BD2-8D4A-B1AC60852194}"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57EEA-F1A9-4BD2-8D4A-B1AC60852194}"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57EEA-F1A9-4BD2-8D4A-B1AC60852194}"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857EEA-F1A9-4BD2-8D4A-B1AC60852194}" type="datetimeFigureOut">
              <a:rPr lang="en-US" smtClean="0"/>
              <a:pPr/>
              <a:t>4/13/2011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857EEA-F1A9-4BD2-8D4A-B1AC60852194}" type="datetimeFigureOut">
              <a:rPr lang="en-US" smtClean="0"/>
              <a:pPr/>
              <a:t>4/13/2011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857EEA-F1A9-4BD2-8D4A-B1AC60852194}" type="datetimeFigureOut">
              <a:rPr lang="en-US" smtClean="0"/>
              <a:pPr/>
              <a:t>4/13/2011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857EEA-F1A9-4BD2-8D4A-B1AC60852194}" type="datetimeFigureOut">
              <a:rPr lang="en-US" smtClean="0"/>
              <a:pPr/>
              <a:t>4/13/2011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857EEA-F1A9-4BD2-8D4A-B1AC60852194}" type="datetimeFigureOut">
              <a:rPr lang="en-US" smtClean="0"/>
              <a:pPr/>
              <a:t>4/13/2011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57EEA-F1A9-4BD2-8D4A-B1AC60852194}" type="datetimeFigureOut">
              <a:rPr lang="en-US" smtClean="0"/>
              <a:pPr/>
              <a:t>4/13/2011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57EEA-F1A9-4BD2-8D4A-B1AC60852194}" type="datetimeFigureOut">
              <a:rPr lang="en-US" smtClean="0"/>
              <a:pPr/>
              <a:t>4/13/2011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A91B9-522A-4A25-804C-5F2A8FD742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57EEA-F1A9-4BD2-8D4A-B1AC60852194}" type="datetimeFigureOut">
              <a:rPr lang="en-US" smtClean="0"/>
              <a:pPr/>
              <a:t>4/13/2011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A91B9-522A-4A25-804C-5F2A8FD742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3/31/Battle_of_Lexington,_1775.pn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d/d7/Minute_Man_Statue_Lexington_Massachusetts.jpg"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upload.wikimedia.org/wikipedia/commons/9/9e/William_E_Heath.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7/7a/Francis_Smith.jpeg"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upload.wikimedia.org/wikipedia/commons/1/17/John_Pitcairn.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upload.wikimedia.org/wikipedia/commons/1/1a/Flag_of_the_Red_Cross.svg"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books.google.com/books?id=VNc8JWay970C&amp;printsec=frontcover&amp;dq=american+passages&amp;source=bl&amp;ots=Z80Bxp0Sl6&amp;sig=5Opv2c9nJE2z9rULyA9SmKw5XYM&amp;hl=en&amp;ei=YAajTduAM5GztwettsGWAw&amp;sa=X&amp;oi=book_result&amp;ct=result&amp;resnum=10&amp;ved=0CFcQ6AEwCQ#v=onepage&amp;q&amp;f=fals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772400" cy="1524000"/>
          </a:xfrm>
          <a:solidFill>
            <a:schemeClr val="bg1"/>
          </a:solidFill>
          <a:ln>
            <a:solidFill>
              <a:schemeClr val="bg1"/>
            </a:solidFill>
          </a:ln>
        </p:spPr>
        <p:txBody>
          <a:bodyPr>
            <a:normAutofit fontScale="90000"/>
          </a:bodyPr>
          <a:lstStyle/>
          <a:p>
            <a:r>
              <a:rPr lang="en-US" sz="6000" dirty="0" smtClean="0">
                <a:latin typeface="Algerian" pitchFamily="82" charset="0"/>
              </a:rPr>
              <a:t>Battle of Lexington</a:t>
            </a:r>
            <a:endParaRPr lang="en-US" sz="6000" dirty="0">
              <a:latin typeface="Algerian" pitchFamily="82" charset="0"/>
            </a:endParaRPr>
          </a:p>
        </p:txBody>
      </p:sp>
      <p:sp>
        <p:nvSpPr>
          <p:cNvPr id="3" name="Subtitle 2"/>
          <p:cNvSpPr>
            <a:spLocks noGrp="1"/>
          </p:cNvSpPr>
          <p:nvPr>
            <p:ph type="subTitle" idx="1"/>
          </p:nvPr>
        </p:nvSpPr>
        <p:spPr>
          <a:xfrm>
            <a:off x="1066800" y="1524000"/>
            <a:ext cx="6400800" cy="1752600"/>
          </a:xfrm>
        </p:spPr>
        <p:txBody>
          <a:bodyPr>
            <a:normAutofit/>
          </a:bodyPr>
          <a:lstStyle/>
          <a:p>
            <a:r>
              <a:rPr lang="en-US" sz="3600" dirty="0" smtClean="0">
                <a:solidFill>
                  <a:srgbClr val="FF0000"/>
                </a:solidFill>
                <a:latin typeface="Arial Black" pitchFamily="34" charset="0"/>
              </a:rPr>
              <a:t>By: Dean Reamsnyder</a:t>
            </a:r>
            <a:endParaRPr lang="en-US" sz="3600" dirty="0">
              <a:solidFill>
                <a:srgbClr val="FF0000"/>
              </a:solidFill>
              <a:latin typeface="Arial Black" pitchFamily="34" charset="0"/>
            </a:endParaRPr>
          </a:p>
        </p:txBody>
      </p:sp>
      <p:pic>
        <p:nvPicPr>
          <p:cNvPr id="17410" name="Picture 2" descr="File:Battle of Lexington, 1775.png">
            <a:hlinkClick r:id="rId2"/>
          </p:cNvPr>
          <p:cNvPicPr>
            <a:picLocks noChangeAspect="1" noChangeArrowheads="1"/>
          </p:cNvPicPr>
          <p:nvPr/>
        </p:nvPicPr>
        <p:blipFill>
          <a:blip r:embed="rId3" cstate="print"/>
          <a:srcRect/>
          <a:stretch>
            <a:fillRect/>
          </a:stretch>
        </p:blipFill>
        <p:spPr bwMode="auto">
          <a:xfrm>
            <a:off x="533400" y="2819400"/>
            <a:ext cx="7620000" cy="3429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8229600" cy="1143000"/>
          </a:xfrm>
        </p:spPr>
        <p:txBody>
          <a:bodyPr>
            <a:normAutofit/>
          </a:bodyPr>
          <a:lstStyle/>
          <a:p>
            <a:r>
              <a:rPr lang="en-US" sz="5400" dirty="0" smtClean="0">
                <a:latin typeface="Algerian" pitchFamily="82" charset="0"/>
              </a:rPr>
              <a:t>The Battle</a:t>
            </a:r>
            <a:endParaRPr lang="en-US" sz="5400" dirty="0">
              <a:latin typeface="Algerian" pitchFamily="82" charset="0"/>
            </a:endParaRPr>
          </a:p>
        </p:txBody>
      </p:sp>
      <p:sp>
        <p:nvSpPr>
          <p:cNvPr id="3" name="Content Placeholder 2"/>
          <p:cNvSpPr>
            <a:spLocks noGrp="1"/>
          </p:cNvSpPr>
          <p:nvPr>
            <p:ph idx="1"/>
          </p:nvPr>
        </p:nvSpPr>
        <p:spPr>
          <a:xfrm>
            <a:off x="457200" y="1371600"/>
            <a:ext cx="8229600" cy="5257800"/>
          </a:xfrm>
        </p:spPr>
        <p:txBody>
          <a:bodyPr>
            <a:noAutofit/>
          </a:bodyPr>
          <a:lstStyle/>
          <a:p>
            <a:r>
              <a:rPr lang="en-US" sz="2200" dirty="0" smtClean="0">
                <a:solidFill>
                  <a:schemeClr val="accent3">
                    <a:lumMod val="50000"/>
                  </a:schemeClr>
                </a:solidFill>
              </a:rPr>
              <a:t>The Battle of Lexington occurred on April 19th, 1775 in Boston, Massachusetts. This battle began the Revolutionary War. An American force of 77 minutemen under the command of Capt. John Parker assemble at Lexington green after hearing from dispatch riders that a British force of 400 men under the command of Maj. John Pitcairn were marching to Concord to capture American military supplies.</a:t>
            </a:r>
          </a:p>
          <a:p>
            <a:r>
              <a:rPr lang="en-US" sz="2200" dirty="0" smtClean="0">
                <a:solidFill>
                  <a:schemeClr val="accent3">
                    <a:lumMod val="50000"/>
                  </a:schemeClr>
                </a:solidFill>
              </a:rPr>
              <a:t> On their way to Concord, the British encountered a force of 70 minutemen in Lexington armed and ready to fight. Pitcairn's men shot at the minutemen after they heard a shot.</a:t>
            </a:r>
          </a:p>
          <a:p>
            <a:r>
              <a:rPr lang="en-US" sz="2200" dirty="0" smtClean="0">
                <a:solidFill>
                  <a:schemeClr val="accent3">
                    <a:lumMod val="50000"/>
                  </a:schemeClr>
                </a:solidFill>
              </a:rPr>
              <a:t> No one knew what side it came from or where it came from. It is now heard as "The Shot Heard Around the World. After that shot, both sides fired upon each other and eventually, the minutemen fled and the </a:t>
            </a:r>
            <a:r>
              <a:rPr lang="en-US" sz="2200" dirty="0">
                <a:solidFill>
                  <a:schemeClr val="accent3">
                    <a:lumMod val="50000"/>
                  </a:schemeClr>
                </a:solidFill>
              </a:rPr>
              <a:t>B</a:t>
            </a:r>
            <a:r>
              <a:rPr lang="en-US" sz="2200" dirty="0" smtClean="0">
                <a:solidFill>
                  <a:schemeClr val="accent3">
                    <a:lumMod val="50000"/>
                  </a:schemeClr>
                </a:solidFill>
              </a:rPr>
              <a:t>ritish continued on. The casualties were not large leaving 8 minutemen dead, 10 wounded, and 1 wounded British soldier.</a:t>
            </a:r>
          </a:p>
          <a:p>
            <a:endParaRPr lang="en-US" sz="2200" dirty="0">
              <a:solidFill>
                <a:schemeClr val="accent3">
                  <a:lumMod val="50000"/>
                </a:schemeClr>
              </a:solidFill>
            </a:endParaRPr>
          </a:p>
        </p:txBody>
      </p:sp>
      <p:pic>
        <p:nvPicPr>
          <p:cNvPr id="6146" name="Picture 2" descr="http://upload.wikimedia.org/wikipedia/commons/0/06/Battle_of_Lexington_Detail.jpg"/>
          <p:cNvPicPr>
            <a:picLocks noChangeAspect="1" noChangeArrowheads="1"/>
          </p:cNvPicPr>
          <p:nvPr/>
        </p:nvPicPr>
        <p:blipFill>
          <a:blip r:embed="rId2" cstate="print"/>
          <a:srcRect/>
          <a:stretch>
            <a:fillRect/>
          </a:stretch>
        </p:blipFill>
        <p:spPr bwMode="auto">
          <a:xfrm>
            <a:off x="0" y="0"/>
            <a:ext cx="3657600" cy="14319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latin typeface="Algerian" pitchFamily="82" charset="0"/>
              </a:rPr>
              <a:t>Dates</a:t>
            </a:r>
            <a:endParaRPr lang="en-US" sz="5400" dirty="0">
              <a:latin typeface="Algerian" pitchFamily="82" charset="0"/>
            </a:endParaRPr>
          </a:p>
        </p:txBody>
      </p:sp>
      <p:sp>
        <p:nvSpPr>
          <p:cNvPr id="3" name="Content Placeholder 2"/>
          <p:cNvSpPr>
            <a:spLocks noGrp="1"/>
          </p:cNvSpPr>
          <p:nvPr>
            <p:ph idx="1"/>
          </p:nvPr>
        </p:nvSpPr>
        <p:spPr/>
        <p:txBody>
          <a:bodyPr>
            <a:normAutofit/>
          </a:bodyPr>
          <a:lstStyle/>
          <a:p>
            <a:r>
              <a:rPr lang="en-US" dirty="0" smtClean="0">
                <a:solidFill>
                  <a:schemeClr val="tx2">
                    <a:lumMod val="50000"/>
                  </a:schemeClr>
                </a:solidFill>
              </a:rPr>
              <a:t>Started right after midnight on  April 19</a:t>
            </a:r>
            <a:r>
              <a:rPr lang="en-US" baseline="30000" dirty="0" smtClean="0">
                <a:solidFill>
                  <a:schemeClr val="tx2">
                    <a:lumMod val="50000"/>
                  </a:schemeClr>
                </a:solidFill>
              </a:rPr>
              <a:t>th</a:t>
            </a:r>
            <a:r>
              <a:rPr lang="en-US" dirty="0" smtClean="0">
                <a:solidFill>
                  <a:schemeClr val="tx2">
                    <a:lumMod val="50000"/>
                  </a:schemeClr>
                </a:solidFill>
              </a:rPr>
              <a:t>, 1175 in Lexington in Boston, Massachusetts. It ended on the same day.</a:t>
            </a:r>
          </a:p>
          <a:p>
            <a:r>
              <a:rPr lang="en-US" dirty="0" smtClean="0">
                <a:solidFill>
                  <a:schemeClr val="tx2">
                    <a:lumMod val="50000"/>
                  </a:schemeClr>
                </a:solidFill>
              </a:rPr>
              <a:t>Some people say it started on the 18th right before midnight but it actually started right after midnight.</a:t>
            </a:r>
          </a:p>
          <a:p>
            <a:pPr>
              <a:buNone/>
            </a:pPr>
            <a:r>
              <a:rPr lang="en-US" dirty="0" smtClean="0">
                <a:solidFill>
                  <a:schemeClr val="tx2">
                    <a:lumMod val="50000"/>
                  </a:schemeClr>
                </a:solidFill>
              </a:rPr>
              <a:t/>
            </a:r>
            <a:br>
              <a:rPr lang="en-US" dirty="0" smtClean="0">
                <a:solidFill>
                  <a:schemeClr val="tx2">
                    <a:lumMod val="50000"/>
                  </a:schemeClr>
                </a:solidFill>
              </a:rPr>
            </a:br>
            <a:endParaRPr lang="en-US" dirty="0" smtClean="0">
              <a:solidFill>
                <a:schemeClr val="tx2">
                  <a:lumMod val="50000"/>
                </a:schemeClr>
              </a:solidFill>
            </a:endParaRPr>
          </a:p>
          <a:p>
            <a:endParaRPr lang="en-US" dirty="0"/>
          </a:p>
        </p:txBody>
      </p:sp>
      <p:pic>
        <p:nvPicPr>
          <p:cNvPr id="5123" name="Picture 3" descr="C:\Documents and Settings\creamsnyder\Local Settings\Temporary Internet Files\Content.IE5\2RV2AZOR\MC900200511[1].wmf"/>
          <p:cNvPicPr>
            <a:picLocks noChangeAspect="1" noChangeArrowheads="1"/>
          </p:cNvPicPr>
          <p:nvPr/>
        </p:nvPicPr>
        <p:blipFill>
          <a:blip r:embed="rId2" cstate="print"/>
          <a:srcRect/>
          <a:stretch>
            <a:fillRect/>
          </a:stretch>
        </p:blipFill>
        <p:spPr bwMode="auto">
          <a:xfrm>
            <a:off x="3505200" y="4343400"/>
            <a:ext cx="4876800" cy="2514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lgerian" pitchFamily="82" charset="0"/>
              </a:rPr>
              <a:t>American Officers</a:t>
            </a:r>
            <a:endParaRPr lang="en-US" sz="5400" dirty="0">
              <a:latin typeface="Algerian" pitchFamily="82" charset="0"/>
            </a:endParaRPr>
          </a:p>
        </p:txBody>
      </p:sp>
      <p:sp>
        <p:nvSpPr>
          <p:cNvPr id="3" name="Content Placeholder 2"/>
          <p:cNvSpPr>
            <a:spLocks noGrp="1"/>
          </p:cNvSpPr>
          <p:nvPr>
            <p:ph idx="1"/>
          </p:nvPr>
        </p:nvSpPr>
        <p:spPr>
          <a:xfrm>
            <a:off x="457200" y="1371600"/>
            <a:ext cx="8229600" cy="2743200"/>
          </a:xfrm>
        </p:spPr>
        <p:txBody>
          <a:bodyPr/>
          <a:lstStyle/>
          <a:p>
            <a:r>
              <a:rPr lang="en-US" dirty="0" smtClean="0">
                <a:solidFill>
                  <a:schemeClr val="bg1">
                    <a:lumMod val="50000"/>
                  </a:schemeClr>
                </a:solidFill>
              </a:rPr>
              <a:t>Capt. John Parker- led 77 minute men to defend Lexington.</a:t>
            </a:r>
          </a:p>
          <a:p>
            <a:r>
              <a:rPr lang="en-US" dirty="0" smtClean="0">
                <a:solidFill>
                  <a:schemeClr val="bg1">
                    <a:lumMod val="50000"/>
                  </a:schemeClr>
                </a:solidFill>
              </a:rPr>
              <a:t>Maj. John Heath- commanded Massachusetts forces in the last stages at the Battle of Lexington.</a:t>
            </a:r>
          </a:p>
          <a:p>
            <a:pPr>
              <a:buNone/>
            </a:pPr>
            <a:endParaRPr lang="en-US" dirty="0">
              <a:solidFill>
                <a:schemeClr val="bg1">
                  <a:lumMod val="50000"/>
                </a:schemeClr>
              </a:solidFill>
            </a:endParaRPr>
          </a:p>
        </p:txBody>
      </p:sp>
      <p:pic>
        <p:nvPicPr>
          <p:cNvPr id="4098" name="Picture 2" descr="File:Minute Man Statue Lexington Massachusetts.jpg">
            <a:hlinkClick r:id="rId2"/>
          </p:cNvPr>
          <p:cNvPicPr>
            <a:picLocks noChangeAspect="1" noChangeArrowheads="1"/>
          </p:cNvPicPr>
          <p:nvPr/>
        </p:nvPicPr>
        <p:blipFill>
          <a:blip r:embed="rId3" cstate="print"/>
          <a:srcRect/>
          <a:stretch>
            <a:fillRect/>
          </a:stretch>
        </p:blipFill>
        <p:spPr bwMode="auto">
          <a:xfrm>
            <a:off x="228600" y="3962400"/>
            <a:ext cx="3505200" cy="2590800"/>
          </a:xfrm>
          <a:prstGeom prst="rect">
            <a:avLst/>
          </a:prstGeom>
          <a:noFill/>
        </p:spPr>
      </p:pic>
      <p:pic>
        <p:nvPicPr>
          <p:cNvPr id="4100" name="Picture 4" descr="File:William E Heath.jpg">
            <a:hlinkClick r:id="rId4"/>
          </p:cNvPr>
          <p:cNvPicPr>
            <a:picLocks noChangeAspect="1" noChangeArrowheads="1"/>
          </p:cNvPicPr>
          <p:nvPr/>
        </p:nvPicPr>
        <p:blipFill>
          <a:blip r:embed="rId5" cstate="print"/>
          <a:srcRect/>
          <a:stretch>
            <a:fillRect/>
          </a:stretch>
        </p:blipFill>
        <p:spPr bwMode="auto">
          <a:xfrm>
            <a:off x="5257800" y="3962400"/>
            <a:ext cx="2819401" cy="2743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latin typeface="Algerian" pitchFamily="82" charset="0"/>
              </a:rPr>
              <a:t>British Officers</a:t>
            </a:r>
            <a:endParaRPr lang="en-US" sz="5400" dirty="0">
              <a:latin typeface="Algerian" pitchFamily="82" charset="0"/>
            </a:endParaRPr>
          </a:p>
        </p:txBody>
      </p:sp>
      <p:sp>
        <p:nvSpPr>
          <p:cNvPr id="3" name="Content Placeholder 2"/>
          <p:cNvSpPr>
            <a:spLocks noGrp="1"/>
          </p:cNvSpPr>
          <p:nvPr>
            <p:ph idx="1"/>
          </p:nvPr>
        </p:nvSpPr>
        <p:spPr>
          <a:xfrm>
            <a:off x="457200" y="1066800"/>
            <a:ext cx="8229600" cy="3048000"/>
          </a:xfrm>
        </p:spPr>
        <p:txBody>
          <a:bodyPr>
            <a:normAutofit lnSpcReduction="10000"/>
          </a:bodyPr>
          <a:lstStyle/>
          <a:p>
            <a:r>
              <a:rPr lang="en-US" dirty="0" smtClean="0">
                <a:solidFill>
                  <a:srgbClr val="FF0000"/>
                </a:solidFill>
              </a:rPr>
              <a:t>Lt. Francis Smith- He led and commanded the 400 British men who went to Lexington to capture military supplies.</a:t>
            </a:r>
            <a:br>
              <a:rPr lang="en-US" dirty="0" smtClean="0">
                <a:solidFill>
                  <a:srgbClr val="FF0000"/>
                </a:solidFill>
              </a:rPr>
            </a:br>
            <a:endParaRPr lang="en-US" dirty="0" smtClean="0">
              <a:solidFill>
                <a:srgbClr val="FF0000"/>
              </a:solidFill>
            </a:endParaRPr>
          </a:p>
          <a:p>
            <a:r>
              <a:rPr lang="en-US" dirty="0" smtClean="0">
                <a:solidFill>
                  <a:srgbClr val="FF0000"/>
                </a:solidFill>
              </a:rPr>
              <a:t>Major Pitcairn- He to led 400 men to Lexington to capture military supplies.</a:t>
            </a:r>
          </a:p>
          <a:p>
            <a:endParaRPr lang="en-US" dirty="0">
              <a:solidFill>
                <a:srgbClr val="FF0000"/>
              </a:solidFill>
            </a:endParaRPr>
          </a:p>
        </p:txBody>
      </p:sp>
      <p:pic>
        <p:nvPicPr>
          <p:cNvPr id="3074" name="Picture 2" descr="File:Francis Smith.jpeg">
            <a:hlinkClick r:id="rId2"/>
          </p:cNvPr>
          <p:cNvPicPr>
            <a:picLocks noChangeAspect="1" noChangeArrowheads="1"/>
          </p:cNvPicPr>
          <p:nvPr/>
        </p:nvPicPr>
        <p:blipFill>
          <a:blip r:embed="rId3" cstate="print"/>
          <a:srcRect/>
          <a:stretch>
            <a:fillRect/>
          </a:stretch>
        </p:blipFill>
        <p:spPr bwMode="auto">
          <a:xfrm>
            <a:off x="228600" y="3886200"/>
            <a:ext cx="4286250" cy="2819400"/>
          </a:xfrm>
          <a:prstGeom prst="rect">
            <a:avLst/>
          </a:prstGeom>
          <a:noFill/>
        </p:spPr>
      </p:pic>
      <p:pic>
        <p:nvPicPr>
          <p:cNvPr id="3076" name="Picture 4" descr="File:John Pitcairn.jpg">
            <a:hlinkClick r:id="rId4"/>
          </p:cNvPr>
          <p:cNvPicPr>
            <a:picLocks noChangeAspect="1" noChangeArrowheads="1"/>
          </p:cNvPicPr>
          <p:nvPr/>
        </p:nvPicPr>
        <p:blipFill>
          <a:blip r:embed="rId5" cstate="print"/>
          <a:srcRect/>
          <a:stretch>
            <a:fillRect/>
          </a:stretch>
        </p:blipFill>
        <p:spPr bwMode="auto">
          <a:xfrm>
            <a:off x="5029200" y="3962400"/>
            <a:ext cx="3733800" cy="2743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5400" dirty="0" smtClean="0">
                <a:latin typeface="Algerian" pitchFamily="82" charset="0"/>
              </a:rPr>
              <a:t>Casualties </a:t>
            </a:r>
            <a:endParaRPr lang="en-US" sz="5400" dirty="0">
              <a:latin typeface="Algerian" pitchFamily="82" charset="0"/>
            </a:endParaRPr>
          </a:p>
        </p:txBody>
      </p:sp>
      <p:sp>
        <p:nvSpPr>
          <p:cNvPr id="3" name="Content Placeholder 2"/>
          <p:cNvSpPr>
            <a:spLocks noGrp="1"/>
          </p:cNvSpPr>
          <p:nvPr>
            <p:ph idx="1"/>
          </p:nvPr>
        </p:nvSpPr>
        <p:spPr>
          <a:xfrm>
            <a:off x="304800" y="1219200"/>
            <a:ext cx="8382000" cy="3810000"/>
          </a:xfrm>
        </p:spPr>
        <p:txBody>
          <a:bodyPr/>
          <a:lstStyle/>
          <a:p>
            <a:r>
              <a:rPr lang="en-US" dirty="0" smtClean="0"/>
              <a:t>Americans-77 minutemen- 8 killed- 10 wounded</a:t>
            </a:r>
          </a:p>
          <a:p>
            <a:r>
              <a:rPr lang="en-US" dirty="0" smtClean="0"/>
              <a:t>British- 400 soldiers- 1 wounded</a:t>
            </a:r>
          </a:p>
          <a:p>
            <a:pPr>
              <a:buNone/>
            </a:pPr>
            <a:endParaRPr lang="en-US" dirty="0"/>
          </a:p>
        </p:txBody>
      </p:sp>
      <p:pic>
        <p:nvPicPr>
          <p:cNvPr id="2050" name="Picture 2" descr="File:Flag of the Red Cross.svg">
            <a:hlinkClick r:id="rId2"/>
          </p:cNvPr>
          <p:cNvPicPr>
            <a:picLocks noChangeAspect="1" noChangeArrowheads="1"/>
          </p:cNvPicPr>
          <p:nvPr/>
        </p:nvPicPr>
        <p:blipFill>
          <a:blip r:embed="rId3" cstate="print"/>
          <a:srcRect/>
          <a:stretch>
            <a:fillRect/>
          </a:stretch>
        </p:blipFill>
        <p:spPr bwMode="auto">
          <a:xfrm>
            <a:off x="228600" y="3733800"/>
            <a:ext cx="3962400" cy="2667000"/>
          </a:xfrm>
          <a:prstGeom prst="rect">
            <a:avLst/>
          </a:prstGeom>
          <a:noFill/>
        </p:spPr>
      </p:pic>
      <p:pic>
        <p:nvPicPr>
          <p:cNvPr id="2051" name="Picture 3" descr="C:\Documents and Settings\creamsnyder\Local Settings\Temporary Internet Files\Content.IE5\FX47OIT4\MP900400868[1].jpg"/>
          <p:cNvPicPr>
            <a:picLocks noChangeAspect="1" noChangeArrowheads="1"/>
          </p:cNvPicPr>
          <p:nvPr/>
        </p:nvPicPr>
        <p:blipFill>
          <a:blip r:embed="rId4" cstate="print"/>
          <a:srcRect/>
          <a:stretch>
            <a:fillRect/>
          </a:stretch>
        </p:blipFill>
        <p:spPr bwMode="auto">
          <a:xfrm>
            <a:off x="4191000" y="3429000"/>
            <a:ext cx="4511040" cy="3200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lgerian" pitchFamily="82" charset="0"/>
              </a:rPr>
              <a:t>Sources</a:t>
            </a:r>
            <a:endParaRPr lang="en-US" sz="5400" dirty="0">
              <a:latin typeface="Algerian" pitchFamily="82" charset="0"/>
            </a:endParaRPr>
          </a:p>
        </p:txBody>
      </p:sp>
      <p:sp>
        <p:nvSpPr>
          <p:cNvPr id="3" name="Content Placeholder 2"/>
          <p:cNvSpPr>
            <a:spLocks noGrp="1"/>
          </p:cNvSpPr>
          <p:nvPr>
            <p:ph idx="1"/>
          </p:nvPr>
        </p:nvSpPr>
        <p:spPr>
          <a:xfrm>
            <a:off x="381000" y="1219200"/>
            <a:ext cx="8229600" cy="4525963"/>
          </a:xfrm>
        </p:spPr>
        <p:txBody>
          <a:bodyPr>
            <a:normAutofit/>
          </a:bodyPr>
          <a:lstStyle/>
          <a:p>
            <a:r>
              <a:rPr lang="en-US" sz="1400" dirty="0" smtClean="0"/>
              <a:t>http://www.ehow.com/facts_5455591_battle-lexington.html</a:t>
            </a:r>
          </a:p>
          <a:p>
            <a:r>
              <a:rPr lang="en-US" sz="1400" dirty="0" smtClean="0"/>
              <a:t>http://www.encyclopedia.com/topic/Battle_of_Lexington_1775.aspx </a:t>
            </a:r>
          </a:p>
          <a:p>
            <a:r>
              <a:rPr lang="en-US" sz="1400" b="1" dirty="0" smtClean="0"/>
              <a:t>American Passages: A History of the United States</a:t>
            </a:r>
          </a:p>
          <a:p>
            <a:r>
              <a:rPr lang="en-US" sz="1400" b="1" dirty="0" smtClean="0"/>
              <a:t> By Edward L. Ayers, Lewis L. Gould, David M. Oshinsky, Jean R. Soderlund</a:t>
            </a:r>
          </a:p>
          <a:p>
            <a:r>
              <a:rPr lang="en-US" sz="1400" dirty="0" smtClean="0"/>
              <a:t>http://en.wikipedia.org/wiki/Battles_of_Lexington_and_Concord</a:t>
            </a:r>
            <a:br>
              <a:rPr lang="en-US" sz="1400" dirty="0" smtClean="0"/>
            </a:br>
            <a:endParaRPr lang="en-US" sz="1400" dirty="0" smtClean="0"/>
          </a:p>
          <a:p>
            <a:r>
              <a:rPr lang="en-US" sz="1200" dirty="0" smtClean="0"/>
              <a:t/>
            </a:r>
            <a:br>
              <a:rPr lang="en-US" sz="1200" dirty="0" smtClean="0"/>
            </a:br>
            <a:r>
              <a:rPr lang="en-US" sz="1200" dirty="0" smtClean="0">
                <a:hlinkClick r:id="rId2"/>
              </a:rPr>
              <a:t>Web link</a:t>
            </a:r>
            <a:r>
              <a:rPr lang="en-US" sz="1200" dirty="0" smtClean="0"/>
              <a:t> Edward L. Ayers, Lewis L. Gould, David M. </a:t>
            </a:r>
            <a:r>
              <a:rPr lang="en-US" sz="1200" dirty="0" err="1" smtClean="0"/>
              <a:t>Oshinsky</a:t>
            </a:r>
            <a:r>
              <a:rPr lang="en-US" sz="1200" dirty="0" smtClean="0"/>
              <a:t>, Jean R. </a:t>
            </a:r>
            <a:r>
              <a:rPr lang="en-US" sz="1200" dirty="0" err="1" smtClean="0"/>
              <a:t>Soderlund</a:t>
            </a:r>
            <a:r>
              <a:rPr lang="en-US" sz="1200" dirty="0" smtClean="0"/>
              <a:t>. </a:t>
            </a:r>
            <a:br>
              <a:rPr lang="en-US" sz="1200" dirty="0" smtClean="0"/>
            </a:br>
            <a:r>
              <a:rPr lang="en-US" sz="1200" dirty="0" smtClean="0"/>
              <a:t>     </a:t>
            </a:r>
            <a:r>
              <a:rPr lang="en-US" sz="1200" i="1" dirty="0" smtClean="0"/>
              <a:t>American Passages: A History of the United States</a:t>
            </a:r>
            <a:r>
              <a:rPr lang="en-US" sz="1200" dirty="0" smtClean="0"/>
              <a:t>. </a:t>
            </a:r>
            <a:r>
              <a:rPr lang="en-US" sz="1200" i="1" dirty="0" smtClean="0"/>
              <a:t>Googlebooks.com</a:t>
            </a:r>
            <a:r>
              <a:rPr lang="en-US" sz="1200" dirty="0" smtClean="0"/>
              <a:t>. </a:t>
            </a:r>
            <a:br>
              <a:rPr lang="en-US" sz="1200" dirty="0" smtClean="0"/>
            </a:br>
            <a:r>
              <a:rPr lang="en-US" sz="1200" dirty="0" smtClean="0"/>
              <a:t>     </a:t>
            </a:r>
            <a:r>
              <a:rPr lang="en-US" sz="1200" dirty="0" err="1" smtClean="0"/>
              <a:t>Cengage</a:t>
            </a:r>
            <a:r>
              <a:rPr lang="en-US" sz="1200" dirty="0" smtClean="0"/>
              <a:t> Learning, 22 Dec. 2007. Web. 11 Apr. 2011. </a:t>
            </a:r>
            <a:br>
              <a:rPr lang="en-US" sz="1200" dirty="0" smtClean="0"/>
            </a:br>
            <a:r>
              <a:rPr lang="en-US" sz="1200" dirty="0" smtClean="0"/>
              <a:t>     &lt;http://books.google.com/ </a:t>
            </a:r>
            <a:br>
              <a:rPr lang="en-US" sz="1200" dirty="0" smtClean="0"/>
            </a:br>
            <a:r>
              <a:rPr lang="en-US" sz="1200" dirty="0" smtClean="0"/>
              <a:t>     </a:t>
            </a:r>
            <a:r>
              <a:rPr lang="en-US" sz="1200" dirty="0" err="1" smtClean="0"/>
              <a:t>books?id</a:t>
            </a:r>
            <a:r>
              <a:rPr lang="en-US" sz="1200" dirty="0" smtClean="0"/>
              <a:t>=VNc8JWay970C&amp;printsec=</a:t>
            </a:r>
            <a:r>
              <a:rPr lang="en-US" sz="1200" dirty="0" err="1" smtClean="0"/>
              <a:t>frontcover&amp;dq</a:t>
            </a:r>
            <a:r>
              <a:rPr lang="en-US" sz="1200" dirty="0" smtClean="0"/>
              <a:t>=</a:t>
            </a:r>
            <a:r>
              <a:rPr lang="en-US" sz="1200" dirty="0" err="1" smtClean="0"/>
              <a:t>american+passages&amp;source</a:t>
            </a:r>
            <a:r>
              <a:rPr lang="en-US" sz="1200" dirty="0" smtClean="0"/>
              <a:t>=</a:t>
            </a:r>
            <a:r>
              <a:rPr lang="en-US" sz="1200" dirty="0" err="1" smtClean="0"/>
              <a:t>bl&amp;ots</a:t>
            </a:r>
            <a:r>
              <a:rPr lang="en-US" sz="1200" dirty="0" smtClean="0"/>
              <a:t>=Z80B </a:t>
            </a:r>
            <a:br>
              <a:rPr lang="en-US" sz="1200" dirty="0" smtClean="0"/>
            </a:br>
            <a:r>
              <a:rPr lang="en-US" sz="1200" dirty="0" smtClean="0"/>
              <a:t>     xp0Sl6&amp;sig=5Opv2c9nJE2z9rULyA9SmKw5XYM&amp;hl=</a:t>
            </a:r>
            <a:r>
              <a:rPr lang="en-US" sz="1200" dirty="0" err="1" smtClean="0"/>
              <a:t>en&amp;ei</a:t>
            </a:r>
            <a:r>
              <a:rPr lang="en-US" sz="1200" dirty="0" smtClean="0"/>
              <a:t>=YAajTduAM5GztwettsGWAw&amp;sa=</a:t>
            </a:r>
            <a:r>
              <a:rPr lang="en-US" sz="1200" dirty="0" err="1" smtClean="0"/>
              <a:t>X&amp;oi</a:t>
            </a:r>
            <a:r>
              <a:rPr lang="en-US" sz="1200" dirty="0" smtClean="0"/>
              <a:t>=</a:t>
            </a:r>
            <a:r>
              <a:rPr lang="en-US" sz="1200" dirty="0" err="1" smtClean="0"/>
              <a:t>bo</a:t>
            </a:r>
            <a:r>
              <a:rPr lang="en-US" sz="1200" dirty="0" smtClean="0"/>
              <a:t> </a:t>
            </a:r>
            <a:br>
              <a:rPr lang="en-US" sz="1200" dirty="0" smtClean="0"/>
            </a:br>
            <a:r>
              <a:rPr lang="en-US" sz="1200" dirty="0" smtClean="0"/>
              <a:t>     </a:t>
            </a:r>
            <a:r>
              <a:rPr lang="en-US" sz="1200" dirty="0" err="1" smtClean="0"/>
              <a:t>ok_result&amp;ct</a:t>
            </a:r>
            <a:r>
              <a:rPr lang="en-US" sz="1200" dirty="0" smtClean="0"/>
              <a:t>=</a:t>
            </a:r>
            <a:r>
              <a:rPr lang="en-US" sz="1200" dirty="0" err="1" smtClean="0"/>
              <a:t>result&amp;resnum</a:t>
            </a:r>
            <a:r>
              <a:rPr lang="en-US" sz="1200" dirty="0" smtClean="0"/>
              <a:t>=10&amp;ved=0CFcQ6AEwCQ#v=</a:t>
            </a:r>
            <a:r>
              <a:rPr lang="en-US" sz="1200" dirty="0" err="1" smtClean="0"/>
              <a:t>onepage&amp;q&amp;f</a:t>
            </a:r>
            <a:r>
              <a:rPr lang="en-US" sz="1200" dirty="0" smtClean="0"/>
              <a:t>=false&gt;. </a:t>
            </a:r>
            <a:endParaRPr lang="en-US" sz="1200" dirty="0" smtClean="0"/>
          </a:p>
          <a:p>
            <a:r>
              <a:rPr lang="en-US" sz="1200" dirty="0" err="1" smtClean="0"/>
              <a:t>THe</a:t>
            </a:r>
            <a:r>
              <a:rPr lang="en-US" sz="1200" dirty="0" smtClean="0"/>
              <a:t> Oxford Dictionary of the U.S Military. "Battle of Lexington." </a:t>
            </a:r>
            <a:br>
              <a:rPr lang="en-US" sz="1200" dirty="0" smtClean="0"/>
            </a:br>
            <a:r>
              <a:rPr lang="en-US" sz="1200" dirty="0" smtClean="0"/>
              <a:t>     </a:t>
            </a:r>
            <a:r>
              <a:rPr lang="en-US" sz="1200" i="1" dirty="0" smtClean="0"/>
              <a:t>Encyclopedia.com</a:t>
            </a:r>
            <a:r>
              <a:rPr lang="en-US" sz="1200" dirty="0" smtClean="0"/>
              <a:t>. </a:t>
            </a:r>
            <a:r>
              <a:rPr lang="en-US" sz="1200" dirty="0" err="1" smtClean="0"/>
              <a:t>HighBeams</a:t>
            </a:r>
            <a:r>
              <a:rPr lang="en-US" sz="1200" dirty="0" smtClean="0"/>
              <a:t> Research, 9 Apr. 2011. Web. 12 Apr. </a:t>
            </a:r>
            <a:br>
              <a:rPr lang="en-US" sz="1200" dirty="0" smtClean="0"/>
            </a:br>
            <a:r>
              <a:rPr lang="en-US" sz="1200" dirty="0" smtClean="0"/>
              <a:t>     2011. &lt;http://www.encyclopedia.com/topic/ </a:t>
            </a:r>
            <a:br>
              <a:rPr lang="en-US" sz="1200" dirty="0" smtClean="0"/>
            </a:br>
            <a:r>
              <a:rPr lang="en-US" sz="1200" dirty="0" smtClean="0"/>
              <a:t>     Battle_of_Lexington_1775.aspx&gt;. </a:t>
            </a:r>
            <a:endParaRPr lang="en-US" sz="1200" dirty="0" smtClean="0"/>
          </a:p>
          <a:p>
            <a:r>
              <a:rPr lang="en-US" sz="1200" dirty="0" smtClean="0"/>
              <a:t>Wikipedia. "Battle of Lexington and Concord." </a:t>
            </a:r>
            <a:r>
              <a:rPr lang="en-US" sz="1200" i="1" dirty="0" smtClean="0"/>
              <a:t>Wikipedia.com</a:t>
            </a:r>
            <a:r>
              <a:rPr lang="en-US" sz="1200" dirty="0" smtClean="0"/>
              <a:t>. Wikimedia </a:t>
            </a:r>
            <a:br>
              <a:rPr lang="en-US" sz="1200" dirty="0" smtClean="0"/>
            </a:br>
            <a:r>
              <a:rPr lang="en-US" sz="1200" dirty="0" smtClean="0"/>
              <a:t>     Foundations Inc., 12 Apr. 2011. Web. 10 Apr. 2011. </a:t>
            </a:r>
            <a:br>
              <a:rPr lang="en-US" sz="1200" dirty="0" smtClean="0"/>
            </a:br>
            <a:r>
              <a:rPr lang="en-US" sz="1200" dirty="0" smtClean="0"/>
              <a:t>     &lt;http://en.wikipedia.org/wiki/Battles_of_Lexington_and_Concord&gt;. </a:t>
            </a:r>
            <a:endParaRPr lang="en-US" sz="1200" dirty="0"/>
          </a:p>
        </p:txBody>
      </p:sp>
      <p:pic>
        <p:nvPicPr>
          <p:cNvPr id="1025" name="Picture 1" descr="Web link"/>
          <p:cNvPicPr>
            <a:picLocks noChangeAspect="1" noChangeArrowheads="1"/>
          </p:cNvPicPr>
          <p:nvPr/>
        </p:nvPicPr>
        <p:blipFill>
          <a:blip r:embed="rId3" cstate="print"/>
          <a:srcRect/>
          <a:stretch>
            <a:fillRect/>
          </a:stretch>
        </p:blipFill>
        <p:spPr bwMode="auto">
          <a:xfrm>
            <a:off x="0" y="0"/>
            <a:ext cx="85725" cy="85725"/>
          </a:xfrm>
          <a:prstGeom prst="rect">
            <a:avLst/>
          </a:prstGeom>
          <a:noFill/>
        </p:spPr>
      </p:pic>
      <p:pic>
        <p:nvPicPr>
          <p:cNvPr id="4" name="Picture 2" descr="Web link"/>
          <p:cNvPicPr>
            <a:picLocks noChangeAspect="1" noChangeArrowheads="1"/>
          </p:cNvPicPr>
          <p:nvPr/>
        </p:nvPicPr>
        <p:blipFill>
          <a:blip r:embed="rId3" cstate="print"/>
          <a:srcRect/>
          <a:stretch>
            <a:fillRect/>
          </a:stretch>
        </p:blipFill>
        <p:spPr bwMode="auto">
          <a:xfrm>
            <a:off x="0" y="0"/>
            <a:ext cx="85725" cy="85725"/>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299</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Battle of Lexington</vt:lpstr>
      <vt:lpstr>The Battle</vt:lpstr>
      <vt:lpstr>Dates</vt:lpstr>
      <vt:lpstr>American Officers</vt:lpstr>
      <vt:lpstr>British Officers</vt:lpstr>
      <vt:lpstr>Casualties </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Dean Reamsnyder</dc:creator>
  <cp:lastModifiedBy>WA</cp:lastModifiedBy>
  <cp:revision>24</cp:revision>
  <dcterms:created xsi:type="dcterms:W3CDTF">2011-04-10T17:25:47Z</dcterms:created>
  <dcterms:modified xsi:type="dcterms:W3CDTF">2011-04-13T19:29:25Z</dcterms:modified>
</cp:coreProperties>
</file>